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handoutMasterIdLst>
    <p:handoutMasterId r:id="rId20"/>
  </p:handoutMasterIdLst>
  <p:sldIdLst>
    <p:sldId id="267" r:id="rId2"/>
    <p:sldId id="272" r:id="rId3"/>
    <p:sldId id="274" r:id="rId4"/>
    <p:sldId id="273" r:id="rId5"/>
    <p:sldId id="276" r:id="rId6"/>
    <p:sldId id="277" r:id="rId7"/>
    <p:sldId id="285" r:id="rId8"/>
    <p:sldId id="278" r:id="rId9"/>
    <p:sldId id="286" r:id="rId10"/>
    <p:sldId id="287" r:id="rId11"/>
    <p:sldId id="288" r:id="rId12"/>
    <p:sldId id="289" r:id="rId13"/>
    <p:sldId id="280" r:id="rId14"/>
    <p:sldId id="281" r:id="rId15"/>
    <p:sldId id="282" r:id="rId16"/>
    <p:sldId id="283" r:id="rId17"/>
    <p:sldId id="279" r:id="rId1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2"/>
            <p14:sldId id="274"/>
            <p14:sldId id="273"/>
            <p14:sldId id="276"/>
            <p14:sldId id="277"/>
            <p14:sldId id="285"/>
            <p14:sldId id="278"/>
            <p14:sldId id="286"/>
            <p14:sldId id="287"/>
            <p14:sldId id="288"/>
            <p14:sldId id="289"/>
            <p14:sldId id="280"/>
            <p14:sldId id="281"/>
            <p14:sldId id="282"/>
            <p14:sldId id="283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66FF"/>
    <a:srgbClr val="FF33CC"/>
    <a:srgbClr val="FF3399"/>
    <a:srgbClr val="0000FF"/>
    <a:srgbClr val="FFCCFF"/>
    <a:srgbClr val="FF66FF"/>
    <a:srgbClr val="6600CC"/>
    <a:srgbClr val="CC99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FF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07/08/62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24" name="Group 23"/>
          <p:cNvGrpSpPr/>
          <p:nvPr userDrawn="1"/>
        </p:nvGrpSpPr>
        <p:grpSpPr>
          <a:xfrm>
            <a:off x="0" y="6672345"/>
            <a:ext cx="9144000" cy="268780"/>
            <a:chOff x="0" y="4218582"/>
            <a:chExt cx="9144000" cy="537560"/>
          </a:xfrm>
        </p:grpSpPr>
        <p:sp>
          <p:nvSpPr>
            <p:cNvPr id="25" name="Round Same Side Corner Rectangle 24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ound Same Side Corner Rectangle 26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Round Same Side Corner Rectangle 27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Round Same Side Corner Rectangle 28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ound Same Side Corner Rectangle 30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hyperlink" Target="drawFlower.ex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39752" y="2564904"/>
            <a:ext cx="5400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ฟังก์ชันที่มีพารามิเตอร์</a:t>
            </a:r>
            <a:endParaRPr lang="th-TH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tkron\Downloads\150144827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201622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44542" y="1619956"/>
            <a:ext cx="3520518" cy="1745879"/>
            <a:chOff x="179512" y="1611113"/>
            <a:chExt cx="3520518" cy="1745879"/>
          </a:xfrm>
        </p:grpSpPr>
        <p:sp>
          <p:nvSpPr>
            <p:cNvPr id="5" name="Isosceles Triangle 4"/>
            <p:cNvSpPr/>
            <p:nvPr/>
          </p:nvSpPr>
          <p:spPr>
            <a:xfrm>
              <a:off x="2267744" y="2492896"/>
              <a:ext cx="1432286" cy="864096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9512" y="1611113"/>
              <a:ext cx="22252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ฟังก์ชันหลังคาบ้าน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2291938" y="1766646"/>
              <a:ext cx="691949" cy="572793"/>
            </a:xfrm>
            <a:custGeom>
              <a:avLst/>
              <a:gdLst>
                <a:gd name="connsiteX0" fmla="*/ 0 w 868430"/>
                <a:gd name="connsiteY0" fmla="*/ 50279 h 572793"/>
                <a:gd name="connsiteX1" fmla="*/ 795646 w 868430"/>
                <a:gd name="connsiteY1" fmla="*/ 50279 h 572793"/>
                <a:gd name="connsiteX2" fmla="*/ 783771 w 868430"/>
                <a:gd name="connsiteY2" fmla="*/ 572793 h 57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8430" h="572793">
                  <a:moveTo>
                    <a:pt x="0" y="50279"/>
                  </a:moveTo>
                  <a:cubicBezTo>
                    <a:pt x="332509" y="6736"/>
                    <a:pt x="665018" y="-36807"/>
                    <a:pt x="795646" y="50279"/>
                  </a:cubicBezTo>
                  <a:cubicBezTo>
                    <a:pt x="926275" y="137365"/>
                    <a:pt x="855023" y="355079"/>
                    <a:pt x="783771" y="572793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0256" y="3725875"/>
            <a:ext cx="3252678" cy="2022188"/>
            <a:chOff x="920256" y="3725875"/>
            <a:chExt cx="3252678" cy="2022188"/>
          </a:xfrm>
        </p:grpSpPr>
        <p:sp>
          <p:nvSpPr>
            <p:cNvPr id="4" name="Rectangle 3"/>
            <p:cNvSpPr/>
            <p:nvPr/>
          </p:nvSpPr>
          <p:spPr>
            <a:xfrm>
              <a:off x="2732774" y="3725875"/>
              <a:ext cx="144016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0256" y="5224843"/>
              <a:ext cx="22381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ฟังก์ชันกำแพงบ้าน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570198" y="4349227"/>
              <a:ext cx="1032389" cy="744800"/>
            </a:xfrm>
            <a:custGeom>
              <a:avLst/>
              <a:gdLst>
                <a:gd name="connsiteX0" fmla="*/ 82363 w 1032389"/>
                <a:gd name="connsiteY0" fmla="*/ 744800 h 744800"/>
                <a:gd name="connsiteX1" fmla="*/ 94239 w 1032389"/>
                <a:gd name="connsiteY1" fmla="*/ 91657 h 744800"/>
                <a:gd name="connsiteX2" fmla="*/ 1032389 w 1032389"/>
                <a:gd name="connsiteY2" fmla="*/ 20405 h 74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2389" h="744800">
                  <a:moveTo>
                    <a:pt x="82363" y="744800"/>
                  </a:moveTo>
                  <a:cubicBezTo>
                    <a:pt x="9132" y="478594"/>
                    <a:pt x="-64099" y="212389"/>
                    <a:pt x="94239" y="91657"/>
                  </a:cubicBezTo>
                  <a:cubicBezTo>
                    <a:pt x="252577" y="-29075"/>
                    <a:pt x="642483" y="-4335"/>
                    <a:pt x="1032389" y="20405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20072" y="1614691"/>
            <a:ext cx="3454096" cy="3470493"/>
            <a:chOff x="5220072" y="1614691"/>
            <a:chExt cx="3454096" cy="3470493"/>
          </a:xfrm>
        </p:grpSpPr>
        <p:sp>
          <p:nvSpPr>
            <p:cNvPr id="6" name="Rectangle 5"/>
            <p:cNvSpPr/>
            <p:nvPr/>
          </p:nvSpPr>
          <p:spPr>
            <a:xfrm>
              <a:off x="5220072" y="3717032"/>
              <a:ext cx="144016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5227946" y="2852936"/>
              <a:ext cx="1432286" cy="864096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59623" y="1614691"/>
              <a:ext cx="16145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ประกอบบ้าน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40187" y="2054431"/>
              <a:ext cx="1034702" cy="2324686"/>
            </a:xfrm>
            <a:custGeom>
              <a:avLst/>
              <a:gdLst>
                <a:gd name="connsiteX0" fmla="*/ 997527 w 1034702"/>
                <a:gd name="connsiteY0" fmla="*/ 0 h 2324686"/>
                <a:gd name="connsiteX1" fmla="*/ 914400 w 1034702"/>
                <a:gd name="connsiteY1" fmla="*/ 2042556 h 2324686"/>
                <a:gd name="connsiteX2" fmla="*/ 0 w 1034702"/>
                <a:gd name="connsiteY2" fmla="*/ 2256312 h 232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702" h="2324686">
                  <a:moveTo>
                    <a:pt x="997527" y="0"/>
                  </a:moveTo>
                  <a:cubicBezTo>
                    <a:pt x="1039090" y="833252"/>
                    <a:pt x="1080654" y="1666504"/>
                    <a:pt x="914400" y="2042556"/>
                  </a:cubicBezTo>
                  <a:cubicBezTo>
                    <a:pt x="748146" y="2418608"/>
                    <a:pt x="374073" y="2337460"/>
                    <a:pt x="0" y="2256312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705657" y="764704"/>
            <a:ext cx="4420764" cy="722344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โปรแกรมวาดบ้านของเรา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83" y="5732233"/>
            <a:ext cx="19431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10" y="2087401"/>
            <a:ext cx="2095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374" y="2165470"/>
            <a:ext cx="15716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56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35" y="2137911"/>
            <a:ext cx="19431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94" y="5714448"/>
            <a:ext cx="2095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374" y="2165470"/>
            <a:ext cx="15716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44542" y="1619956"/>
            <a:ext cx="3520518" cy="1745879"/>
            <a:chOff x="179512" y="1611113"/>
            <a:chExt cx="3520518" cy="1745879"/>
          </a:xfrm>
        </p:grpSpPr>
        <p:sp>
          <p:nvSpPr>
            <p:cNvPr id="5" name="Isosceles Triangle 4"/>
            <p:cNvSpPr/>
            <p:nvPr/>
          </p:nvSpPr>
          <p:spPr>
            <a:xfrm>
              <a:off x="2267744" y="2492896"/>
              <a:ext cx="1432286" cy="864096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9512" y="1611113"/>
              <a:ext cx="22252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ฟังก์ชันหลังคาบ้าน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2291938" y="1766646"/>
              <a:ext cx="691949" cy="572793"/>
            </a:xfrm>
            <a:custGeom>
              <a:avLst/>
              <a:gdLst>
                <a:gd name="connsiteX0" fmla="*/ 0 w 868430"/>
                <a:gd name="connsiteY0" fmla="*/ 50279 h 572793"/>
                <a:gd name="connsiteX1" fmla="*/ 795646 w 868430"/>
                <a:gd name="connsiteY1" fmla="*/ 50279 h 572793"/>
                <a:gd name="connsiteX2" fmla="*/ 783771 w 868430"/>
                <a:gd name="connsiteY2" fmla="*/ 572793 h 57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8430" h="572793">
                  <a:moveTo>
                    <a:pt x="0" y="50279"/>
                  </a:moveTo>
                  <a:cubicBezTo>
                    <a:pt x="332509" y="6736"/>
                    <a:pt x="665018" y="-36807"/>
                    <a:pt x="795646" y="50279"/>
                  </a:cubicBezTo>
                  <a:cubicBezTo>
                    <a:pt x="926275" y="137365"/>
                    <a:pt x="855023" y="355079"/>
                    <a:pt x="783771" y="572793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0256" y="3725875"/>
            <a:ext cx="3252678" cy="2022188"/>
            <a:chOff x="920256" y="3725875"/>
            <a:chExt cx="3252678" cy="2022188"/>
          </a:xfrm>
        </p:grpSpPr>
        <p:sp>
          <p:nvSpPr>
            <p:cNvPr id="4" name="Rectangle 3"/>
            <p:cNvSpPr/>
            <p:nvPr/>
          </p:nvSpPr>
          <p:spPr>
            <a:xfrm>
              <a:off x="2732774" y="3725875"/>
              <a:ext cx="144016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0256" y="5224843"/>
              <a:ext cx="22381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ฟังก์ชันกำแพงบ้าน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570198" y="4349227"/>
              <a:ext cx="1032389" cy="744800"/>
            </a:xfrm>
            <a:custGeom>
              <a:avLst/>
              <a:gdLst>
                <a:gd name="connsiteX0" fmla="*/ 82363 w 1032389"/>
                <a:gd name="connsiteY0" fmla="*/ 744800 h 744800"/>
                <a:gd name="connsiteX1" fmla="*/ 94239 w 1032389"/>
                <a:gd name="connsiteY1" fmla="*/ 91657 h 744800"/>
                <a:gd name="connsiteX2" fmla="*/ 1032389 w 1032389"/>
                <a:gd name="connsiteY2" fmla="*/ 20405 h 74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2389" h="744800">
                  <a:moveTo>
                    <a:pt x="82363" y="744800"/>
                  </a:moveTo>
                  <a:cubicBezTo>
                    <a:pt x="9132" y="478594"/>
                    <a:pt x="-64099" y="212389"/>
                    <a:pt x="94239" y="91657"/>
                  </a:cubicBezTo>
                  <a:cubicBezTo>
                    <a:pt x="252577" y="-29075"/>
                    <a:pt x="642483" y="-4335"/>
                    <a:pt x="1032389" y="20405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49337" y="1721804"/>
            <a:ext cx="3454096" cy="3470493"/>
            <a:chOff x="5220072" y="1614691"/>
            <a:chExt cx="3454096" cy="3470493"/>
          </a:xfrm>
        </p:grpSpPr>
        <p:sp>
          <p:nvSpPr>
            <p:cNvPr id="6" name="Rectangle 5"/>
            <p:cNvSpPr/>
            <p:nvPr/>
          </p:nvSpPr>
          <p:spPr>
            <a:xfrm>
              <a:off x="5220072" y="3717032"/>
              <a:ext cx="144016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5227946" y="2852936"/>
              <a:ext cx="1432286" cy="864096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59623" y="1614691"/>
              <a:ext cx="16145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ประกอบบ้าน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40187" y="2054431"/>
              <a:ext cx="1034702" cy="2324686"/>
            </a:xfrm>
            <a:custGeom>
              <a:avLst/>
              <a:gdLst>
                <a:gd name="connsiteX0" fmla="*/ 997527 w 1034702"/>
                <a:gd name="connsiteY0" fmla="*/ 0 h 2324686"/>
                <a:gd name="connsiteX1" fmla="*/ 914400 w 1034702"/>
                <a:gd name="connsiteY1" fmla="*/ 2042556 h 2324686"/>
                <a:gd name="connsiteX2" fmla="*/ 0 w 1034702"/>
                <a:gd name="connsiteY2" fmla="*/ 2256312 h 232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702" h="2324686">
                  <a:moveTo>
                    <a:pt x="997527" y="0"/>
                  </a:moveTo>
                  <a:cubicBezTo>
                    <a:pt x="1039090" y="833252"/>
                    <a:pt x="1080654" y="1666504"/>
                    <a:pt x="914400" y="2042556"/>
                  </a:cubicBezTo>
                  <a:cubicBezTo>
                    <a:pt x="748146" y="2418608"/>
                    <a:pt x="374073" y="2337460"/>
                    <a:pt x="0" y="2256312"/>
                  </a:cubicBezTo>
                </a:path>
              </a:pathLst>
            </a:custGeom>
            <a:noFill/>
            <a:ln w="57150">
              <a:solidFill>
                <a:srgbClr val="9966FF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705657" y="764704"/>
            <a:ext cx="4420764" cy="722344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โปรแกรมวาดบ้านของเรา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580" y="5122904"/>
            <a:ext cx="176212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60" y="2143176"/>
            <a:ext cx="18954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361" y="1363684"/>
            <a:ext cx="1623629" cy="157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56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เมื่อสร้างฟังก์ชันสำหรับวาดบ้านครบแล้ว สิ่งที่ต้องทำต่อไปคือ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…………..……….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621" y="2595561"/>
            <a:ext cx="3368005" cy="331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462923"/>
            <a:ext cx="2579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สร้างโปรแกรมหลัก</a:t>
            </a:r>
            <a:endParaRPr lang="th-TH" sz="3200" b="1" dirty="0">
              <a:solidFill>
                <a:srgbClr val="00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5071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11.1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1781552"/>
          </a:xfrm>
        </p:spPr>
        <p:txBody>
          <a:bodyPr/>
          <a:lstStyle/>
          <a:p>
            <a:pPr marL="0" indent="0" fontAlgn="base">
              <a:buNone/>
            </a:pP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โดยส่วนที่นักเรียนต้องปรับเพิ่มคือ </a:t>
            </a:r>
            <a:r>
              <a:rPr lang="th-TH" b="1" u="sng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เพิ่ม</a:t>
            </a:r>
            <a:r>
              <a:rPr lang="th-TH" b="1" u="sng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ส่วนรับขนาดและจำนวนบ้านจากผู้ใช้ และเพิ่มการวาดบ้านตามที่ผู้ใช้กำหนด อาจเพิ่มส่วนตรวจสอบขนาดและจำนวนที่ผู้ใช้ต้องการว่าสามารถวาดในพื้นที่ที่แสดงผลได้หรือไม่</a:t>
            </a:r>
            <a:endParaRPr lang="th-TH" b="1" dirty="0">
              <a:solidFill>
                <a:srgbClr val="00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1962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11.1 (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ต่อ)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84544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จะสร้างฟังก์ชันใดเพิ่มบ้าง </a:t>
            </a:r>
          </a:p>
          <a:p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875372"/>
              </p:ext>
            </p:extLst>
          </p:nvPr>
        </p:nvGraphicFramePr>
        <p:xfrm>
          <a:off x="899592" y="2566988"/>
          <a:ext cx="7776864" cy="330708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8111"/>
                <a:gridCol w="1584177"/>
                <a:gridCol w="2112441"/>
                <a:gridCol w="1271934"/>
                <a:gridCol w="1800201"/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ลำดับที่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ชื่อฟังก์ชัน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หน้าที่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พารามิเตอร์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อาร์กิวเมนต์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1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houses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วาดบ้านหลายหลัง เรียกฟังก์ชัน </a:t>
                      </a: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house </a:t>
                      </a: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ให้วาดตามที่ผู้ใช้กำหนด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size</a:t>
                      </a:r>
                      <a:endParaRPr lang="en-US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number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s</a:t>
                      </a:r>
                      <a:endParaRPr lang="en-US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n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2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move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เคลื่อนที่ไปในตำแหน่งที่วาดบ้านหลังต่อไป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size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10 (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ระยะห่างระหว่างบ้านแต่ละหลัง</a:t>
                      </a:r>
                      <a:r>
                        <a:rPr lang="th-TH" sz="2400" b="1" u="none" strike="noStrike" dirty="0" smtClean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)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9738" y="2566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97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ให้นักเรียนแต่ละกลุ่มทำใบกิจกรรมที่ </a:t>
            </a:r>
            <a:r>
              <a:rPr lang="en-US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11.2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ช่วยกันสร้างฝัน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84834"/>
              </p:ext>
            </p:extLst>
          </p:nvPr>
        </p:nvGraphicFramePr>
        <p:xfrm>
          <a:off x="1331640" y="3068960"/>
          <a:ext cx="5976664" cy="32552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895181"/>
                <a:gridCol w="2137267"/>
                <a:gridCol w="1944216"/>
              </a:tblGrid>
              <a:tr h="36788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สมาชิกคนที่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วาดรูป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ชื่อฟังก์ชัน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  <a:tr h="42226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1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  <a:tr h="43204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2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3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  <a:tr h="39178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u="none" strike="noStrike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4</a:t>
                      </a:r>
                      <a:endParaRPr lang="th-TH" sz="2800" b="1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  <a:tr h="35151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 smtClean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…</a:t>
                      </a:r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2994" marR="62994" marT="62994" marB="62994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1478087"/>
            <a:ext cx="798167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kumimoji="0" lang="th-TH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กลุ่มวางแผนการวาดรูปตามจินตนาการ</a:t>
            </a:r>
            <a:endParaRPr kumimoji="0" lang="en-US" altLang="th-TH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th-TH" sz="24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kumimoji="0" lang="th-TH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โดยแบ่งให้สมาชิกในกลุ่มช่วยกันวาดอย่างน้อยคนละ 1 รูป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th-TH" sz="24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</a:t>
            </a:r>
            <a:r>
              <a:rPr kumimoji="0" lang="th-TH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เพื่อนำมาประกอบเป็นภาพของกลุ่ม แล้วกำหนดหน้าที่ในการวาดรูปของแต่ละคน </a:t>
            </a:r>
            <a:endParaRPr kumimoji="0" lang="en-US" altLang="th-TH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3. </a:t>
            </a:r>
            <a:r>
              <a:rPr kumimoji="0" lang="th-TH" altLang="th-TH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พร้อมตั้งชื่อฟังก์ชัน ลงในตารางต่อไปนี้</a:t>
            </a:r>
            <a:endParaRPr kumimoji="0" lang="th-TH" altLang="th-TH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343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ช่วยกันเขียนโปรแกรมตามหน้าที่ที่ได้รับมอบหมาย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เมื่อสร้างรูปเสร็จแล้วให้ </a:t>
            </a:r>
            <a:r>
              <a:rPr lang="en-US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export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ตัวละคร แล้วนำมารวมกัน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659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400" y="476672"/>
            <a:ext cx="3279254" cy="615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51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จุดประสงค์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636912"/>
            <a:ext cx="7581528" cy="2160240"/>
          </a:xfrm>
        </p:spPr>
        <p:txBody>
          <a:bodyPr>
            <a:noAutofit/>
          </a:bodyPr>
          <a:lstStyle/>
          <a:p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ใช้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คำสั่งสร้างและเรียกใช้งานฟังก์ชัน 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เขียนโปรแกรมที่มีการสร้างและเรียกใช้งานฟังก์ชันที่มีพารามิเตอร์ </a:t>
            </a:r>
          </a:p>
          <a:p>
            <a:pPr marL="0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568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ทบทวนความรู้ก่อนเรียน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43608" y="2708920"/>
            <a:ext cx="7725544" cy="2751584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การสร้างฟังก์ชันมีประโยชน์อย่างไร</a:t>
            </a:r>
          </a:p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 </a:t>
            </a:r>
            <a:r>
              <a:rPr lang="en-US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Scratch </a:t>
            </a:r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ที่ใช้สร้างฟังก์ชันใคคำสั่งใด</a:t>
            </a:r>
          </a:p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เมื่อต้องการเรียกใช้ฟังก์ชันต้องทำอย่างไร</a:t>
            </a:r>
          </a:p>
          <a:p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9043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46328"/>
            <a:ext cx="8229600" cy="1827584"/>
          </a:xfrm>
        </p:spPr>
        <p:txBody>
          <a:bodyPr>
            <a:normAutofit/>
          </a:bodyPr>
          <a:lstStyle/>
          <a:p>
            <a:pPr marL="360363" lvl="2" indent="0" fontAlgn="base">
              <a:buClr>
                <a:schemeClr val="accent4">
                  <a:lumMod val="75000"/>
                </a:schemeClr>
              </a:buClr>
              <a:buNone/>
            </a:pP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ถ้านักเรียนต้องการเขียนโปรแกรมวาดรูปต่อไปนี้  จะต้องแบ่งเป็นฟังก์ชันอะไรบ้าง</a:t>
            </a:r>
          </a:p>
          <a:p>
            <a:pPr marL="817563" lvl="2" indent="-457200" fontAlgn="base">
              <a:buClr>
                <a:schemeClr val="accent4">
                  <a:lumMod val="75000"/>
                </a:schemeClr>
              </a:buClr>
            </a:pPr>
            <a:endParaRPr lang="th-TH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0363" lvl="2" indent="0" fontAlgn="base">
              <a:buNone/>
            </a:pPr>
            <a:endParaRPr lang="th-TH" sz="2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827584" y="404664"/>
            <a:ext cx="7772400" cy="1709423"/>
            <a:chOff x="971600" y="1684880"/>
            <a:chExt cx="7772400" cy="1709423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971600" y="1684880"/>
              <a:ext cx="7772400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7200" b="1" kern="120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sz="4400" dirty="0" smtClean="0">
                  <a:solidFill>
                    <a:schemeClr val="tx2">
                      <a:lumMod val="75000"/>
                    </a:schemeClr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ชวนคิด</a:t>
              </a:r>
              <a:endParaRPr lang="th-TH" sz="4400" dirty="0">
                <a:solidFill>
                  <a:schemeClr val="tx2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3074" name="Picture 2" descr="C:\Users\tkron\Downloads\pic-actPowerCSM1\ชวนคิด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2004972"/>
              <a:ext cx="1152128" cy="1389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4448175" cy="323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6588224" y="5733256"/>
            <a:ext cx="2244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4" action="ppaction://hlinkfile"/>
              </a:rPr>
              <a:t>drawFlower.exe</a:t>
            </a:r>
            <a:endParaRPr lang="en-US" sz="2400" dirty="0" smtClean="0"/>
          </a:p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เครื่องที่ </a:t>
            </a:r>
            <a:r>
              <a:rPr lang="en-US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run 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ต้องมี </a:t>
            </a:r>
            <a:r>
              <a:rPr lang="en-US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flash</a:t>
            </a:r>
            <a:endParaRPr lang="th-TH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082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35696" y="1628800"/>
            <a:ext cx="6645424" cy="2751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ผู้เรียนศึกษาเนื้อหาหัวข้อ 3.3 เรื่อง การรับค่าและส่งค่าให้ฟังก์ชัน จากหนังสือเรียน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แล้วให้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ผู้เรียนทดลองทำตามตัวอย่างที่ 3.3 โปรแกรมวาดบ้านของเรา </a:t>
            </a:r>
          </a:p>
          <a:p>
            <a:pPr marL="0" indent="0">
              <a:buNone/>
            </a:pPr>
            <a:endParaRPr lang="en-US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จากนั้น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ให้ผู้เรียนทำใบกิจกรรมที่ 11.1 เรื่อง ฟังก์ชันที่มีพารามิเตอร์</a:t>
            </a:r>
          </a:p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18" y="3573016"/>
            <a:ext cx="798940" cy="79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0" y="1933667"/>
            <a:ext cx="1097056" cy="77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38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43608" y="2276872"/>
            <a:ext cx="7149480" cy="2751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การกำหนดฟังก์ชันที่มี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การรับค่าพารามิเตอร์ (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parameter)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กำหนดให้รับได้หลายค่า และเมื่อเรียกใช้งานฟังก์ชันจะต้องส่งค่าอาร์กิวเมนต์ (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argument)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ตามจำนวนพารามิเตอร์ที่กำหนดในฟังก์ชันและต้องเป็น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ข้อมูลชนิดเดียวกัน เพื่อให้สามารถทำงานได้อย่างถูกต้อง </a:t>
            </a:r>
          </a:p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027879" cy="1143000"/>
          </a:xfrm>
        </p:spPr>
        <p:txBody>
          <a:bodyPr>
            <a:normAutofit/>
          </a:bodyPr>
          <a:lstStyle/>
          <a:p>
            <a:r>
              <a:rPr lang="th-TH" b="1" dirty="0"/>
              <a:t>การรับค่าและส่งค่าให้</a:t>
            </a:r>
            <a:r>
              <a:rPr lang="th-TH" b="1" dirty="0" smtClean="0"/>
              <a:t>ฟังก์ชัน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815798" y="1243083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58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828675"/>
            <a:ext cx="6494463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8572" y="980728"/>
            <a:ext cx="6027879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วิธีการสร้างฟังก์ชัน</a:t>
            </a:r>
            <a:b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ที่มีพารามิเตอร์</a:t>
            </a:r>
            <a:endParaRPr lang="en-US" sz="4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191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เมื่อสร้างเสร็จแล้วจะปรากฏชื่อฟังก์ชัน และส่วนหัวข้อฟังก์ชัน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075" name="Picture 3" descr="C:\Users\tkron\Downloads\content3-3funtion4return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285" y="2060848"/>
            <a:ext cx="5606514" cy="3612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475656" y="4581128"/>
            <a:ext cx="1656184" cy="57606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Oval 9"/>
          <p:cNvSpPr/>
          <p:nvPr/>
        </p:nvSpPr>
        <p:spPr>
          <a:xfrm>
            <a:off x="4644008" y="4277786"/>
            <a:ext cx="2880320" cy="123944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8372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5683940" cy="34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395277" y="4941168"/>
            <a:ext cx="5275583" cy="558181"/>
            <a:chOff x="2395277" y="4941168"/>
            <a:chExt cx="5275583" cy="558181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2395277" y="4941168"/>
              <a:ext cx="979688" cy="515119"/>
            </a:xfrm>
            <a:prstGeom prst="rect">
              <a:avLst/>
            </a:prstGeom>
          </p:spPr>
          <p:txBody>
            <a:bodyPr vert="horz" lIns="0" rIns="0" bIns="0" anchor="b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5000" b="0" kern="1200">
                  <a:ln>
                    <a:noFill/>
                  </a:ln>
                  <a:solidFill>
                    <a:schemeClr val="tx2"/>
                  </a:solidFill>
                  <a:effectLst/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    size</a:t>
              </a:r>
              <a:endPara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2616" y="5175469"/>
              <a:ext cx="233362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ight Arrow 14"/>
            <p:cNvSpPr/>
            <p:nvPr/>
          </p:nvSpPr>
          <p:spPr>
            <a:xfrm>
              <a:off x="3400028" y="5196829"/>
              <a:ext cx="792088" cy="2476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36364" y="5099239"/>
              <a:ext cx="734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2000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จำนวน</a:t>
              </a:r>
              <a:endParaRPr lang="th-TH" sz="20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11761" y="5555580"/>
            <a:ext cx="5358994" cy="515119"/>
            <a:chOff x="2411761" y="5555580"/>
            <a:chExt cx="5358994" cy="515119"/>
          </a:xfrm>
        </p:grpSpPr>
        <p:grpSp>
          <p:nvGrpSpPr>
            <p:cNvPr id="5" name="Group 4"/>
            <p:cNvGrpSpPr/>
            <p:nvPr/>
          </p:nvGrpSpPr>
          <p:grpSpPr>
            <a:xfrm>
              <a:off x="2411761" y="5555580"/>
              <a:ext cx="4274480" cy="515119"/>
              <a:chOff x="2555777" y="5352851"/>
              <a:chExt cx="4274480" cy="515119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2555777" y="5352851"/>
                <a:ext cx="979688" cy="515119"/>
              </a:xfrm>
              <a:prstGeom prst="rect">
                <a:avLst/>
              </a:prstGeom>
            </p:spPr>
            <p:txBody>
              <a:bodyPr vert="horz" lIns="0" rIns="0" bIns="0" anchor="b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b="1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number</a:t>
                </a:r>
                <a:endParaRPr lang="th-TH" sz="28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6632" y="5608512"/>
                <a:ext cx="2333625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ight Arrow 8"/>
              <p:cNvSpPr/>
              <p:nvPr/>
            </p:nvSpPr>
            <p:spPr>
              <a:xfrm>
                <a:off x="3560528" y="5608512"/>
                <a:ext cx="792088" cy="24765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036259" y="5670589"/>
              <a:ext cx="734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2000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จำนวน</a:t>
              </a:r>
              <a:endParaRPr lang="th-TH" sz="20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44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2741</TotalTime>
  <Words>385</Words>
  <Application>Microsoft Office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PowerPoint Presentation</vt:lpstr>
      <vt:lpstr>จุดประสงค์</vt:lpstr>
      <vt:lpstr>ทบทวนความรู้ก่อนเรียน</vt:lpstr>
      <vt:lpstr>PowerPoint Presentation</vt:lpstr>
      <vt:lpstr>PowerPoint Presentation</vt:lpstr>
      <vt:lpstr>การรับค่าและส่งค่าให้ฟังก์ชัน</vt:lpstr>
      <vt:lpstr>PowerPoint Presentation</vt:lpstr>
      <vt:lpstr>เมื่อสร้างเสร็จแล้วจะปรากฏชื่อฟังก์ชัน และส่วนหัวข้อฟังก์ชัน</vt:lpstr>
      <vt:lpstr>PowerPoint Presentation</vt:lpstr>
      <vt:lpstr>โปรแกรมวาดบ้านของเรา</vt:lpstr>
      <vt:lpstr>โปรแกรมวาดบ้านของเรา</vt:lpstr>
      <vt:lpstr>     เมื่อสร้างฟังก์ชันสำหรับวาดบ้านครบแล้ว สิ่งที่ต้องทำต่อไปคือ …………..……….</vt:lpstr>
      <vt:lpstr>ใบกิจกรรมที่ 11.1</vt:lpstr>
      <vt:lpstr>ใบกิจกรรมที่ 11.1 (ต่อ)</vt:lpstr>
      <vt:lpstr>ให้นักเรียนแต่ละกลุ่มทำใบกิจกรรมที่ 11.2 ช่วยกันสร้างฝัน</vt:lpstr>
      <vt:lpstr> ช่วยกันเขียนโปรแกรมตามหน้าที่ที่ได้รับมอบหมาย เมื่อสร้างรูปเสร็จแล้วให้ export ตัวละคร แล้วนำมารวมกัน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221</cp:revision>
  <dcterms:created xsi:type="dcterms:W3CDTF">2017-10-16T06:48:49Z</dcterms:created>
  <dcterms:modified xsi:type="dcterms:W3CDTF">2019-08-07T03:18:41Z</dcterms:modified>
</cp:coreProperties>
</file>